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5"/>
  </p:notesMasterIdLst>
  <p:sldIdLst>
    <p:sldId id="274" r:id="rId2"/>
    <p:sldId id="267" r:id="rId3"/>
    <p:sldId id="299" r:id="rId4"/>
    <p:sldId id="295" r:id="rId5"/>
    <p:sldId id="278" r:id="rId6"/>
    <p:sldId id="300" r:id="rId7"/>
    <p:sldId id="264" r:id="rId8"/>
    <p:sldId id="276" r:id="rId9"/>
    <p:sldId id="275" r:id="rId10"/>
    <p:sldId id="272" r:id="rId11"/>
    <p:sldId id="279" r:id="rId12"/>
    <p:sldId id="282" r:id="rId13"/>
    <p:sldId id="283" r:id="rId14"/>
    <p:sldId id="284" r:id="rId15"/>
    <p:sldId id="285" r:id="rId16"/>
    <p:sldId id="286" r:id="rId17"/>
    <p:sldId id="290" r:id="rId18"/>
    <p:sldId id="291" r:id="rId19"/>
    <p:sldId id="292" r:id="rId20"/>
    <p:sldId id="294" r:id="rId21"/>
    <p:sldId id="301" r:id="rId22"/>
    <p:sldId id="302" r:id="rId23"/>
    <p:sldId id="297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p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F779D-E64B-4649-A88E-B56D5946BDBE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2DB5-DAD3-4805-98E4-6E8106810E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9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287254"/>
            <a:ext cx="7869890" cy="48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459" y="163208"/>
            <a:ext cx="7869890" cy="9987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0" b="23857"/>
          <a:stretch/>
        </p:blipFill>
        <p:spPr>
          <a:xfrm>
            <a:off x="0" y="0"/>
            <a:ext cx="9144000" cy="46995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3094074"/>
            <a:ext cx="9144000" cy="1605517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75000"/>
                  <a:alpha val="0"/>
                </a:schemeClr>
              </a:gs>
              <a:gs pos="0">
                <a:schemeClr val="accent6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4699591"/>
            <a:ext cx="9144000" cy="21584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86116" y="4740718"/>
            <a:ext cx="6552728" cy="2117282"/>
          </a:xfrm>
        </p:spPr>
        <p:txBody>
          <a:bodyPr>
            <a:normAutofit fontScale="90000"/>
          </a:bodyPr>
          <a:lstStyle/>
          <a:p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Команда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«Кыырай»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Республика (Саха) Якутия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г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. Якутск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МАОУ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«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Саха политехнический лицей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 »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/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1026" name="Picture 2" descr="C:\Users\авы\Desktop\СПЛ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8640"/>
            <a:ext cx="2376264" cy="21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28794" y="2786058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Eras Bold ITC" panose="020B0907030504020204" pitchFamily="34" charset="0"/>
              </a:rPr>
              <a:t>CANSAT in Russia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авы\Downloads\CanSatRuss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312368" cy="25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214290"/>
            <a:ext cx="3857652" cy="214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2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71468"/>
              </p:ext>
            </p:extLst>
          </p:nvPr>
        </p:nvGraphicFramePr>
        <p:xfrm>
          <a:off x="251520" y="116632"/>
          <a:ext cx="8496944" cy="71592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80320"/>
                <a:gridCol w="1872208"/>
                <a:gridCol w="1872208"/>
                <a:gridCol w="1872208"/>
              </a:tblGrid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Устройство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Напряжение</a:t>
                      </a:r>
                      <a:endParaRPr lang="ru-RU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Сила</a:t>
                      </a:r>
                      <a:r>
                        <a:rPr lang="ru-RU" sz="3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 тока</a:t>
                      </a:r>
                      <a:endParaRPr lang="ru-RU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Мощность</a:t>
                      </a:r>
                      <a:endParaRPr lang="ru-RU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</a:tr>
              <a:tr h="68575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GPS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NEO-6M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0,10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0,33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BMP280-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GP2Y1010AU0F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2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DS18B20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Atmega128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0,10</a:t>
                      </a:r>
                    </a:p>
                  </a:txBody>
                  <a:tcPr marL="7620" marR="7620" marT="7620" marB="0"/>
                </a:tc>
              </a:tr>
              <a:tr h="759333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L3GD20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0,02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ADXL345-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6</a:t>
                      </a:r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E01-ML01SP2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6</a:t>
                      </a:r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02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Итого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  <a:p>
                      <a:pPr algn="l" fontAlgn="b"/>
                      <a:endParaRPr lang="ru-RU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0,89</a:t>
                      </a:r>
                    </a:p>
                  </a:txBody>
                  <a:tcPr marL="7620" marR="7620" marT="762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Cansat 2017\Данные с аппарата июль 17г\S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9" y="1196752"/>
            <a:ext cx="8640960" cy="53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188640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Траектория полёта</a:t>
            </a:r>
            <a:endParaRPr kumimoji="0" lang="ru-RU" sz="4000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uLnTx/>
              <a:uFillTx/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Система спасения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076010"/>
            <a:ext cx="6480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Система спасения Спутника</a:t>
            </a: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 – парашют типа «полусфера».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339412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F- сила сопротивления воздуха;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r – радиус парашюта.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</p:txBody>
      </p:sp>
      <p:pic>
        <p:nvPicPr>
          <p:cNvPr id="3074" name="Picture 2" descr="https://upload.wikimedia.org/wikipedia/commons/thumb/f/f6/Parachute_D-1-5u.JPG/320px-Parachute_D-1-5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95" y="692696"/>
            <a:ext cx="3048000" cy="58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rot="21229623">
            <a:off x="7416427" y="1214829"/>
            <a:ext cx="60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r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99244" y="118788"/>
            <a:ext cx="1908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F=mg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26" name="Стрелка вниз 25"/>
          <p:cNvSpPr/>
          <p:nvPr/>
        </p:nvSpPr>
        <p:spPr>
          <a:xfrm rot="21125335" flipV="1">
            <a:off x="6833385" y="107322"/>
            <a:ext cx="364898" cy="84529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7" name="Стрелка вправо 26"/>
          <p:cNvSpPr/>
          <p:nvPr/>
        </p:nvSpPr>
        <p:spPr>
          <a:xfrm rot="20895652">
            <a:off x="7191451" y="1797229"/>
            <a:ext cx="1326697" cy="2233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3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Расчёт купола парашюта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33908" y="1679408"/>
            <a:ext cx="3049048" cy="585735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</p:pic>
      <p:sp>
        <p:nvSpPr>
          <p:cNvPr id="6" name="Прямоугольник 5"/>
          <p:cNvSpPr/>
          <p:nvPr/>
        </p:nvSpPr>
        <p:spPr>
          <a:xfrm>
            <a:off x="251520" y="908720"/>
            <a:ext cx="4572000" cy="64479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m=0.35 кг – масса аппарата</a:t>
            </a: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g=9.8 м/с2   - ускорение свободного падения</a:t>
            </a:r>
          </a:p>
          <a:p>
            <a:pPr lvl="0">
              <a:defRPr sz="1800"/>
            </a:pP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c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d=1.</a:t>
            </a: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2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–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коэффициент сопротивления</a:t>
            </a:r>
          </a:p>
          <a:p>
            <a:pPr lvl="0">
              <a:defRPr sz="1800"/>
            </a:pP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ρ=1.2</a:t>
            </a: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754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кг/м3 – плотность воздуха</a:t>
            </a:r>
          </a:p>
          <a:p>
            <a:pPr lvl="0">
              <a:defRPr sz="1800"/>
            </a:pPr>
            <a:r>
              <a:rPr lang="en-US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v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=8 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м/с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– скорость спуска</a:t>
            </a:r>
          </a:p>
          <a:p>
            <a:pPr lvl="0">
              <a:defRPr sz="1800"/>
            </a:pP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r= 1</a:t>
            </a: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4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.9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см – радиус основания 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парашюта.</a:t>
            </a:r>
          </a:p>
          <a:p>
            <a:pPr lvl="0">
              <a:defRPr sz="1800"/>
            </a:pP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D=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29.8см – диаметр парашюта.</a:t>
            </a:r>
          </a:p>
          <a:p>
            <a:pPr lvl="0">
              <a:defRPr sz="1800"/>
            </a:pP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F-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сила сопротивления 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воздуха.</a:t>
            </a: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sz="1100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20072" y="2706641"/>
            <a:ext cx="36767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Система спасения Спутника</a:t>
            </a:r>
          </a:p>
          <a:p>
            <a:pPr lvl="0" algn="ctr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– парашют типа «полусфера».</a:t>
            </a:r>
          </a:p>
        </p:txBody>
      </p:sp>
    </p:spTree>
    <p:extLst>
      <p:ext uri="{BB962C8B-B14F-4D97-AF65-F5344CB8AC3E}">
        <p14:creationId xmlns:p14="http://schemas.microsoft.com/office/powerpoint/2010/main" val="25027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Датчик пыли</a:t>
            </a: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- </a:t>
            </a:r>
            <a:r>
              <a:rPr lang="ru-RU" sz="44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GP2Y1010AU0F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-28868" y="4200447"/>
            <a:ext cx="915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aettenschweiler" panose="020B0706040902060204" pitchFamily="34" charset="0"/>
              </a:rPr>
              <a:t>Оптический датчик пыли </a:t>
            </a:r>
            <a:r>
              <a:rPr lang="ru-RU" sz="2400" dirty="0" err="1">
                <a:latin typeface="Haettenschweiler" panose="020B0706040902060204" pitchFamily="34" charset="0"/>
              </a:rPr>
              <a:t>Sharp</a:t>
            </a:r>
            <a:r>
              <a:rPr lang="ru-RU" sz="2400" dirty="0">
                <a:latin typeface="Haettenschweiler" panose="020B0706040902060204" pitchFamily="34" charset="0"/>
              </a:rPr>
              <a:t> GP2Y1010AU0F эффективен в обнаружении очень мелких частиц, и обычно используется в системах очистки воздуха. Инфракрасный диод и фототранзистор расположены по диагонали и способствуют обнаружению отраженного света частиц пыли в воздухе. Датчик имеет очень низкое энергопотребление (20 мА максимально, 11 мА среднее). Выходной сигнал датчика представляет собой аналоговое напряжение пропорциональное измеренной плотности пыли.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0602" y="778768"/>
            <a:ext cx="5612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aettenschweiler" panose="020B0706040902060204" pitchFamily="34" charset="0"/>
              </a:rPr>
              <a:t>Напряжение питания: 5-7V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Рабочая температура: -10-65 ° C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Ток потребления: 20 мА </a:t>
            </a:r>
            <a:r>
              <a:rPr lang="ru-RU" sz="2400" dirty="0" err="1">
                <a:latin typeface="Haettenschweiler" panose="020B0706040902060204" pitchFamily="34" charset="0"/>
              </a:rPr>
              <a:t>max</a:t>
            </a:r>
            <a:r>
              <a:rPr lang="ru-RU" sz="2400" dirty="0">
                <a:latin typeface="Haettenschweiler" panose="020B0706040902060204" pitchFamily="34" charset="0"/>
              </a:rPr>
              <a:t/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Размер минимальной обнаруживаемой частицы: 0,8 м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Чувствительность: 0.5V / (0,1 мг / м 3)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Напряжение при чистом воздухе: 0.9V тип.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Температура хранения: -20 ~ 80 ℃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Размер: 46мм × 30мм × 17.6mm</a:t>
            </a:r>
          </a:p>
        </p:txBody>
      </p:sp>
      <p:pic>
        <p:nvPicPr>
          <p:cNvPr id="5122" name="Picture 2" descr="C:\Users\Admin\Downloads\s4oB5vXotG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3214678" cy="2643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69890" cy="998742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0793" y="980728"/>
            <a:ext cx="73083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Haettenschweiler" panose="020B0706040902060204" pitchFamily="34" charset="0"/>
                <a:cs typeface="Arial" pitchFamily="34" charset="0"/>
              </a:rPr>
              <a:t>Atmega128: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Haettenschweiler" panose="020B0706040902060204" pitchFamily="34" charset="0"/>
                <a:cs typeface="Arial" pitchFamily="34" charset="0"/>
              </a:rPr>
              <a:t>128</a:t>
            </a: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КБ перепрограммируемой </a:t>
            </a:r>
            <a:r>
              <a:rPr lang="ru-RU" sz="3200" dirty="0" err="1" smtClean="0">
                <a:latin typeface="Haettenschweiler" panose="020B0706040902060204" pitchFamily="34" charset="0"/>
                <a:cs typeface="Arial" pitchFamily="34" charset="0"/>
              </a:rPr>
              <a:t>флеш-памяти</a:t>
            </a:r>
            <a:endParaRPr lang="ru-RU" sz="3200" dirty="0" smtClean="0">
              <a:latin typeface="Haettenschweiler" panose="020B070604090206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4КБ </a:t>
            </a:r>
            <a:r>
              <a:rPr lang="ru-RU" sz="3200" dirty="0" err="1" smtClean="0">
                <a:latin typeface="Haettenschweiler" panose="020B0706040902060204" pitchFamily="34" charset="0"/>
                <a:cs typeface="Arial" pitchFamily="34" charset="0"/>
              </a:rPr>
              <a:t>флеш-памяти</a:t>
            </a: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 для данных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4КБ оперативной памяти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Напряжение питания 5В</a:t>
            </a:r>
            <a:endParaRPr lang="ru-RU" sz="3200" dirty="0">
              <a:latin typeface="Haettenschweiler" panose="020B0706040902060204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4162"/>
          <a:stretch/>
        </p:blipFill>
        <p:spPr bwMode="auto">
          <a:xfrm>
            <a:off x="341194" y="3717032"/>
            <a:ext cx="8188657" cy="298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0272" y="908720"/>
            <a:ext cx="89644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Impact" panose="020B0806030902050204" pitchFamily="34" charset="0"/>
              </a:rPr>
              <a:t> </a:t>
            </a:r>
            <a:r>
              <a:rPr lang="ru-RU" sz="2800" dirty="0" smtClean="0">
                <a:latin typeface="Impact" panose="020B0806030902050204" pitchFamily="34" charset="0"/>
                <a:cs typeface="Times New Roman" pitchFamily="18" charset="0"/>
              </a:rPr>
              <a:t>Основные аппаратные интерфейсы</a:t>
            </a:r>
          </a:p>
          <a:p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- TWI (Two-wire Serial Interface)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USART (Universal Synchronous and Asynchronous serial Receiver and Transmitter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The 16-bit Timer/Counter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53 Programmable I/O Lines</a:t>
            </a:r>
            <a:endParaRPr lang="ru-RU" sz="2800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5" name="Picture 2" descr="C:\Users\Admin\Downloads\Lqv_2L-nD9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1" y="2420888"/>
            <a:ext cx="4572000" cy="3501008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" y="3501008"/>
            <a:ext cx="4290614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70"/>
            <a:ext cx="8229600" cy="1252728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Датчик температуры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DS18B20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3888" y="856356"/>
            <a:ext cx="57150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ru-RU" sz="2400" dirty="0">
                <a:latin typeface="Haettenschweiler" panose="020B0706040902060204" pitchFamily="34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ткалиброванный цифровой термометр  с разрешением от 9 до 12 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bit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(дискретность 0.0625С)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Обменивается данными по 1</a:t>
            </a:r>
            <a:r>
              <a:rPr lang="sah-RU" sz="2400" dirty="0" smtClean="0">
                <a:latin typeface="Haettenschweiler" panose="020B0706040902060204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Wire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шине и при этом может быть как единственным устройством на линии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тк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и работать в группе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Напряжение питания от 3 до 5.5 В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Точность измерений +-0.5</a:t>
            </a:r>
            <a:r>
              <a:rPr lang="sah-RU" sz="2400" dirty="0" smtClean="0">
                <a:latin typeface="Haettenschweiler" panose="020B0706040902060204" pitchFamily="34" charset="0"/>
                <a:cs typeface="Times New Roman" pitchFamily="18" charset="0"/>
              </a:rPr>
              <a:t>С 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в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дапазоне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от -10С до +85С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Чтобы начать измерение необходимо подать команду начала (0х44)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После конвертирования, полученные данные запоминаются в 2-байтовом регистре температуры в оперативной памяти, и 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DS18B20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возвращается к неактивному состоянию.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Максимальное время измерения 750мс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3528392" cy="379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311" y="-243408"/>
            <a:ext cx="4065242" cy="12527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Датчик давления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BMP280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8538" y="-171400"/>
            <a:ext cx="571507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Напряжение питания модуля: 3,3 или 5 В постоянного тока (поддерживаются оба уровня).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Потребляемый ток: до 2 мА во время измерений (зависит от режима точности).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Потребляемый ток: до 0,2 мА в режиме ожидания.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Измеряемое давление: от 30'000 до 110'000 Па (разрешение 0,16 Па)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Измеряемая температура: от 0 до +65 °C (разрешение 0,01°C)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Рабочая частота шины I2C: до 3,4 МГц.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Адрес модуля на шине I2C: 0x77.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Уровень логической «1» на шине I2C: от 0,7*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до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(где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это напряжение питания модуля)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Подготовка к первому запуску после подачи питания: не менее 2 мс.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Рабочая температура: -40 … +85 °C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Габариты: 30x30 мм.</a:t>
            </a:r>
          </a:p>
          <a:p>
            <a:endParaRPr lang="ru-RU" dirty="0"/>
          </a:p>
        </p:txBody>
      </p:sp>
      <p:pic>
        <p:nvPicPr>
          <p:cNvPr id="6146" name="Picture 2" descr="C:\Users\Admin\Downloads\bmp280_circui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732" y="3861048"/>
            <a:ext cx="2928958" cy="2783253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t="5568" r="7273" b="4378"/>
          <a:stretch/>
        </p:blipFill>
        <p:spPr bwMode="auto">
          <a:xfrm>
            <a:off x="586854" y="1009934"/>
            <a:ext cx="2333767" cy="223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252728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Акселерометр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ADXL345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58" y="917912"/>
            <a:ext cx="521494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Напряжение питания от 2 до 3,6 вольт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Ток, потребляемый в рабочем режиме от 40 до 150 мкА, в зависимости от частоты опроса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Разрешающая способность от 10 до 13 бит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3 оси акселерометра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Рабочий диапазон температур от -40 до +85 градусов Цельсия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Цифровые интерфейсы SPI (трех- или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четырехпроводный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) и I2C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Детектирование событий: толчок, двойной толчок, свободное падение, наличие активности по осям, отсутствие активности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2 программируемых выхода событий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Корпус LGA размером 3×5×1 мм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Устойчив к ударам с ускорениями до 10000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G</a:t>
            </a:r>
            <a:endParaRPr lang="ru-RU" sz="24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96048"/>
            <a:ext cx="3456384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авы\Downloads\_VC3OcPnE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t="7471" r="38223" b="50000"/>
          <a:stretch/>
        </p:blipFill>
        <p:spPr bwMode="auto">
          <a:xfrm>
            <a:off x="323528" y="1052736"/>
            <a:ext cx="318850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9357" y="18757"/>
            <a:ext cx="7772400" cy="1828800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Состав команды «Кыырай»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Shonar Bangla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77794" y="3174590"/>
            <a:ext cx="3678182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Технический Консультант</a:t>
            </a:r>
            <a:endParaRPr lang="en-US" sz="2400" dirty="0" smtClean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Петров </a:t>
            </a:r>
            <a:r>
              <a:rPr lang="ru-RU" sz="2400" dirty="0" err="1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Ньургун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 Маратович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62264" y="3174590"/>
            <a:ext cx="4002096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Руководитель Группы</a:t>
            </a:r>
            <a:endParaRPr lang="ru-RU" sz="2400" dirty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Петров Марат Ефимович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29721" y="4643812"/>
            <a:ext cx="2206775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Программист</a:t>
            </a:r>
          </a:p>
          <a:p>
            <a:pPr algn="ctr"/>
            <a:r>
              <a:rPr lang="ru-RU" sz="2400" dirty="0" err="1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Колодезников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 Егор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4646903"/>
            <a:ext cx="2160240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Капитан команды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Попов Владимир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18320" y="1849442"/>
            <a:ext cx="5265438" cy="1224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Научный руководитель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Романов Юрий 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Николаевич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62264" y="4643812"/>
            <a:ext cx="2063501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d 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моделист-Техник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Антонов Алексей</a:t>
            </a:r>
            <a:endParaRPr lang="ru-RU" sz="2400" dirty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6884" y="4646903"/>
            <a:ext cx="1839091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Техник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Николаев Ян</a:t>
            </a:r>
          </a:p>
        </p:txBody>
      </p:sp>
    </p:spTree>
    <p:extLst>
      <p:ext uri="{BB962C8B-B14F-4D97-AF65-F5344CB8AC3E}">
        <p14:creationId xmlns:p14="http://schemas.microsoft.com/office/powerpoint/2010/main" val="404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1802" y="-142900"/>
            <a:ext cx="7869890" cy="998742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Радио-модуль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E01-ML01SP2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7286675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aettenschweiler" pitchFamily="34" charset="0"/>
              </a:rPr>
              <a:t>[</a:t>
            </a:r>
            <a:r>
              <a:rPr lang="ru-RU" sz="3200" dirty="0" smtClean="0">
                <a:latin typeface="Haettenschweiler" pitchFamily="34" charset="0"/>
              </a:rPr>
              <a:t>IC] : </a:t>
            </a:r>
            <a:r>
              <a:rPr lang="ru-RU" sz="3200" dirty="0" smtClean="0">
                <a:latin typeface="Haettenschweiler" pitchFamily="34" charset="0"/>
              </a:rPr>
              <a:t>nRF24L01P</a:t>
            </a:r>
            <a:endParaRPr lang="ru-RU" sz="3200" dirty="0" smtClean="0">
              <a:latin typeface="Haettenschweiler" pitchFamily="34" charset="0"/>
            </a:endParaRPr>
          </a:p>
          <a:p>
            <a:r>
              <a:rPr lang="ru-RU" sz="3200" dirty="0" smtClean="0">
                <a:latin typeface="Haettenschweiler" pitchFamily="34" charset="0"/>
              </a:rPr>
              <a:t>[Частота] : 2,4 ~ 2,525 ГГц</a:t>
            </a:r>
          </a:p>
          <a:p>
            <a:r>
              <a:rPr lang="ru-RU" sz="3200" dirty="0" smtClean="0">
                <a:latin typeface="Haettenschweiler" pitchFamily="34" charset="0"/>
              </a:rPr>
              <a:t>[Мощность] : 20 </a:t>
            </a:r>
            <a:r>
              <a:rPr lang="ru-RU" sz="3200" dirty="0" err="1" smtClean="0">
                <a:latin typeface="Haettenschweiler" pitchFamily="34" charset="0"/>
              </a:rPr>
              <a:t>дБм</a:t>
            </a:r>
            <a:endParaRPr lang="ru-RU" sz="3200" dirty="0" smtClean="0">
              <a:latin typeface="Haettenschweiler" pitchFamily="34" charset="0"/>
            </a:endParaRPr>
          </a:p>
          <a:p>
            <a:r>
              <a:rPr lang="ru-RU" sz="3200" dirty="0" smtClean="0">
                <a:latin typeface="Haettenschweiler" pitchFamily="34" charset="0"/>
              </a:rPr>
              <a:t>[Расстояние] : 1,8 км</a:t>
            </a:r>
          </a:p>
          <a:p>
            <a:r>
              <a:rPr lang="ru-RU" sz="3200" dirty="0" smtClean="0">
                <a:latin typeface="Haettenschweiler" pitchFamily="34" charset="0"/>
              </a:rPr>
              <a:t>[Интерфейс] : SPI</a:t>
            </a:r>
          </a:p>
          <a:p>
            <a:r>
              <a:rPr lang="ru-RU" sz="3200" dirty="0" smtClean="0">
                <a:latin typeface="Haettenschweiler" pitchFamily="34" charset="0"/>
              </a:rPr>
              <a:t>[Введение] : E01-ML01SP2 основан на оригинальной импортированной форме nRF24L01P </a:t>
            </a:r>
            <a:r>
              <a:rPr lang="ru-RU" sz="3200" dirty="0" err="1" smtClean="0">
                <a:latin typeface="Haettenschweiler" pitchFamily="34" charset="0"/>
              </a:rPr>
              <a:t>Nordic</a:t>
            </a:r>
            <a:r>
              <a:rPr lang="ru-RU" sz="3200" dirty="0" smtClean="0">
                <a:latin typeface="Haettenschweiler" pitchFamily="34" charset="0"/>
              </a:rPr>
              <a:t> в Норвегии. И оснащенный микросхемой усилителя мощности 20 </a:t>
            </a:r>
            <a:r>
              <a:rPr lang="ru-RU" sz="3200" dirty="0" err="1" smtClean="0">
                <a:latin typeface="Haettenschweiler" pitchFamily="34" charset="0"/>
              </a:rPr>
              <a:t>дБм</a:t>
            </a:r>
            <a:r>
              <a:rPr lang="ru-RU" sz="3200" dirty="0" smtClean="0">
                <a:latin typeface="Haettenschweiler" pitchFamily="34" charset="0"/>
              </a:rPr>
              <a:t>, импортированной из США, благодаря которой мощность передачи достигает 100 мВт (20 </a:t>
            </a:r>
            <a:r>
              <a:rPr lang="ru-RU" sz="3200" dirty="0" err="1" smtClean="0">
                <a:latin typeface="Haettenschweiler" pitchFamily="34" charset="0"/>
              </a:rPr>
              <a:t>дБм</a:t>
            </a:r>
            <a:r>
              <a:rPr lang="ru-RU" sz="3200" dirty="0" smtClean="0">
                <a:latin typeface="Haettenschweiler" pitchFamily="34" charset="0"/>
              </a:rPr>
              <a:t>). Профессиональная аппаратная конструкция позволяет использовать модуль небольшого размера, что удобно для всех видов встроенных датчиков.</a:t>
            </a:r>
          </a:p>
          <a:p>
            <a:endParaRPr lang="ru-RU" dirty="0"/>
          </a:p>
        </p:txBody>
      </p:sp>
      <p:pic>
        <p:nvPicPr>
          <p:cNvPr id="2051" name="Picture 3" descr="C:\Users\Admin\Downloads\hnW-CkfIgOU.jpg"/>
          <p:cNvPicPr>
            <a:picLocks noChangeAspect="1" noChangeArrowheads="1"/>
          </p:cNvPicPr>
          <p:nvPr/>
        </p:nvPicPr>
        <p:blipFill rotWithShape="1">
          <a:blip r:embed="rId2"/>
          <a:srcRect l="4673"/>
          <a:stretch/>
        </p:blipFill>
        <p:spPr bwMode="auto">
          <a:xfrm>
            <a:off x="4353636" y="714356"/>
            <a:ext cx="4290330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GPS</a:t>
            </a:r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-модуль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NEO</a:t>
            </a:r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-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6M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194" name="Picture 2" descr="C:\Users\авы\Downloads\a1c2q9Nt5K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4" t="24690" r="19976" b="25018"/>
          <a:stretch/>
        </p:blipFill>
        <p:spPr bwMode="auto">
          <a:xfrm rot="16200000">
            <a:off x="5657418" y="-32680"/>
            <a:ext cx="2825087" cy="34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745" y="1556792"/>
            <a:ext cx="61975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Haettenschweiler" panose="020B0706040902060204" pitchFamily="34" charset="0"/>
              </a:rPr>
              <a:t>Напряжение питания: 3-5 В</a:t>
            </a:r>
          </a:p>
          <a:p>
            <a:r>
              <a:rPr lang="ru-RU" sz="3200" dirty="0">
                <a:latin typeface="Haettenschweiler" panose="020B0706040902060204" pitchFamily="34" charset="0"/>
              </a:rPr>
              <a:t>Точность позиционирования: до 5 м</a:t>
            </a:r>
          </a:p>
          <a:p>
            <a:r>
              <a:rPr lang="ru-RU" sz="3200" dirty="0">
                <a:latin typeface="Haettenschweiler" panose="020B0706040902060204" pitchFamily="34" charset="0"/>
              </a:rPr>
              <a:t>«Горячий старт»: 1 с</a:t>
            </a:r>
          </a:p>
          <a:p>
            <a:r>
              <a:rPr lang="ru-RU" sz="3200" dirty="0">
                <a:latin typeface="Haettenschweiler" panose="020B0706040902060204" pitchFamily="34" charset="0"/>
              </a:rPr>
              <a:t>Чувствительность отслеживания : -162 </a:t>
            </a:r>
            <a:r>
              <a:rPr lang="ru-RU" sz="3200" dirty="0" err="1">
                <a:latin typeface="Haettenschweiler" panose="020B0706040902060204" pitchFamily="34" charset="0"/>
              </a:rPr>
              <a:t>дБм</a:t>
            </a:r>
            <a:endParaRPr lang="ru-RU" sz="3200" dirty="0">
              <a:latin typeface="Haettenschweiler" panose="020B0706040902060204" pitchFamily="34" charset="0"/>
            </a:endParaRPr>
          </a:p>
          <a:p>
            <a:r>
              <a:rPr lang="ru-RU" sz="3200" dirty="0">
                <a:latin typeface="Haettenschweiler" panose="020B0706040902060204" pitchFamily="34" charset="0"/>
              </a:rPr>
              <a:t>Скорость обновления местоположения: 5 Гц</a:t>
            </a:r>
          </a:p>
          <a:p>
            <a:r>
              <a:rPr lang="ru-RU" sz="3200" dirty="0">
                <a:latin typeface="Haettenschweiler" panose="020B0706040902060204" pitchFamily="34" charset="0"/>
              </a:rPr>
              <a:t>Температурный режим: от -40 до 85°C</a:t>
            </a:r>
          </a:p>
          <a:p>
            <a:r>
              <a:rPr lang="ru-RU" sz="3200" dirty="0">
                <a:latin typeface="Haettenschweiler" panose="020B0706040902060204" pitchFamily="34" charset="0"/>
              </a:rPr>
              <a:t>Размер антенны: 18х18 мм</a:t>
            </a:r>
          </a:p>
          <a:p>
            <a:r>
              <a:rPr lang="ru-RU" sz="3200" dirty="0">
                <a:latin typeface="Haettenschweiler" panose="020B0706040902060204" pitchFamily="34" charset="0"/>
              </a:rPr>
              <a:t>Размер модуля: 22x30x13 мм</a:t>
            </a:r>
          </a:p>
          <a:p>
            <a:endParaRPr lang="ru-RU" sz="32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0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1500166" y="2214554"/>
            <a:ext cx="6286544" cy="22002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1670" y="1785926"/>
            <a:ext cx="7869890" cy="3143272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itchFamily="34" charset="0"/>
              </a:rPr>
              <a:t>СПАСИБО ЗА ВНИМАНИЕ!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Соединительная линия уступом 17"/>
          <p:cNvCxnSpPr/>
          <p:nvPr/>
        </p:nvCxnSpPr>
        <p:spPr>
          <a:xfrm flipV="1">
            <a:off x="7117478" y="3273121"/>
            <a:ext cx="800899" cy="723397"/>
          </a:xfrm>
          <a:prstGeom prst="bentConnector3">
            <a:avLst>
              <a:gd name="adj1" fmla="val 50000"/>
            </a:avLst>
          </a:prstGeom>
          <a:ln w="381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5" name="Заголовок 39"/>
          <p:cNvSpPr>
            <a:spLocks noGrp="1"/>
          </p:cNvSpPr>
          <p:nvPr>
            <p:ph type="title"/>
          </p:nvPr>
        </p:nvSpPr>
        <p:spPr>
          <a:xfrm>
            <a:off x="673093" y="0"/>
            <a:ext cx="8229600" cy="1143000"/>
          </a:xfrm>
        </p:spPr>
        <p:txBody>
          <a:bodyPr/>
          <a:lstStyle/>
          <a:p>
            <a:pPr algn="ctr"/>
            <a:r>
              <a:rPr lang="ru-RU" smtClean="0">
                <a:latin typeface="Impact" panose="020B0806030902050204" pitchFamily="34" charset="0"/>
              </a:rPr>
              <a:t>Блок-диаграмма</a:t>
            </a:r>
            <a:r>
              <a:rPr lang="en-US" smtClean="0">
                <a:latin typeface="Impact" panose="020B0806030902050204" pitchFamily="34" charset="0"/>
              </a:rPr>
              <a:t> </a:t>
            </a:r>
            <a:r>
              <a:rPr lang="ru-RU" smtClean="0">
                <a:latin typeface="Impact" panose="020B0806030902050204" pitchFamily="34" charset="0"/>
              </a:rPr>
              <a:t>Спутника </a:t>
            </a:r>
            <a:endParaRPr lang="ru-RU" dirty="0" smtClean="0">
              <a:latin typeface="Impact" panose="020B0806030902050204" pitchFamily="34" charset="0"/>
            </a:endParaRPr>
          </a:p>
        </p:txBody>
      </p:sp>
      <p:grpSp>
        <p:nvGrpSpPr>
          <p:cNvPr id="32" name="Группа 31"/>
          <p:cNvGrpSpPr/>
          <p:nvPr/>
        </p:nvGrpSpPr>
        <p:grpSpPr>
          <a:xfrm>
            <a:off x="285720" y="2214554"/>
            <a:ext cx="1697452" cy="3857652"/>
            <a:chOff x="250825" y="1658585"/>
            <a:chExt cx="2656863" cy="3978648"/>
          </a:xfrm>
        </p:grpSpPr>
        <p:sp>
          <p:nvSpPr>
            <p:cNvPr id="10247" name="AutoShape 11"/>
            <p:cNvSpPr>
              <a:spLocks noChangeArrowheads="1"/>
            </p:cNvSpPr>
            <p:nvPr/>
          </p:nvSpPr>
          <p:spPr bwMode="auto">
            <a:xfrm>
              <a:off x="712788" y="3573483"/>
              <a:ext cx="1447800" cy="4572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приемник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sp>
          <p:nvSpPr>
            <p:cNvPr id="10248" name="Rectangle 12"/>
            <p:cNvSpPr>
              <a:spLocks noChangeArrowheads="1"/>
            </p:cNvSpPr>
            <p:nvPr/>
          </p:nvSpPr>
          <p:spPr bwMode="auto">
            <a:xfrm>
              <a:off x="428625" y="4403746"/>
              <a:ext cx="1981200" cy="9144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dirty="0" smtClean="0">
                  <a:latin typeface="+mj-lt"/>
                  <a:cs typeface="HGP明朝E"/>
                </a:rPr>
                <a:t>ПК</a:t>
              </a:r>
              <a:endParaRPr lang="en-US" altLang="ja-JP" dirty="0">
                <a:latin typeface="+mj-lt"/>
                <a:cs typeface="HGP明朝E"/>
              </a:endParaRPr>
            </a:p>
          </p:txBody>
        </p:sp>
        <p:sp>
          <p:nvSpPr>
            <p:cNvPr id="10255" name="Rectangle 39"/>
            <p:cNvSpPr>
              <a:spLocks noChangeArrowheads="1"/>
            </p:cNvSpPr>
            <p:nvPr/>
          </p:nvSpPr>
          <p:spPr bwMode="auto">
            <a:xfrm>
              <a:off x="712788" y="2830533"/>
              <a:ext cx="1447800" cy="3429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антенна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cxnSp>
          <p:nvCxnSpPr>
            <p:cNvPr id="10256" name="AutoShape 44"/>
            <p:cNvCxnSpPr>
              <a:cxnSpLocks noChangeShapeType="1"/>
              <a:stCxn id="10255" idx="2"/>
              <a:endCxn id="10247" idx="0"/>
            </p:cNvCxnSpPr>
            <p:nvPr/>
          </p:nvCxnSpPr>
          <p:spPr bwMode="auto">
            <a:xfrm>
              <a:off x="1436688" y="3173433"/>
              <a:ext cx="0" cy="40005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7" name="AutoShape 45"/>
            <p:cNvCxnSpPr>
              <a:cxnSpLocks noChangeShapeType="1"/>
              <a:stCxn id="10247" idx="2"/>
              <a:endCxn id="10248" idx="0"/>
            </p:cNvCxnSpPr>
            <p:nvPr/>
          </p:nvCxnSpPr>
          <p:spPr bwMode="auto">
            <a:xfrm rot="5400000">
              <a:off x="1241425" y="4208483"/>
              <a:ext cx="373063" cy="174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258" name="AutoShape 46"/>
            <p:cNvSpPr>
              <a:spLocks noChangeArrowheads="1"/>
            </p:cNvSpPr>
            <p:nvPr/>
          </p:nvSpPr>
          <p:spPr bwMode="auto">
            <a:xfrm>
              <a:off x="250825" y="2108221"/>
              <a:ext cx="2571750" cy="3529012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latin typeface="Constantia" pitchFamily="18" charset="0"/>
              </a:endParaRPr>
            </a:p>
          </p:txBody>
        </p:sp>
        <p:sp>
          <p:nvSpPr>
            <p:cNvPr id="10259" name="Text Box 15"/>
            <p:cNvSpPr txBox="1">
              <a:spLocks noChangeArrowheads="1"/>
            </p:cNvSpPr>
            <p:nvPr/>
          </p:nvSpPr>
          <p:spPr bwMode="auto">
            <a:xfrm>
              <a:off x="250825" y="1658585"/>
              <a:ext cx="2656863" cy="3174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altLang="ja-JP" sz="1400" dirty="0">
                  <a:latin typeface="Constantia" pitchFamily="18" charset="0"/>
                  <a:cs typeface="HGP明朝E"/>
                </a:rPr>
                <a:t>Наземная станция</a:t>
              </a:r>
              <a:endParaRPr lang="en-US" altLang="ja-JP" sz="1400" dirty="0">
                <a:latin typeface="Constantia" pitchFamily="18" charset="0"/>
                <a:cs typeface="HGP明朝E"/>
              </a:endParaRPr>
            </a:p>
          </p:txBody>
        </p:sp>
      </p:grpSp>
      <p:sp>
        <p:nvSpPr>
          <p:cNvPr id="10245" name="AutoShape 8"/>
          <p:cNvSpPr>
            <a:spLocks noChangeArrowheads="1"/>
          </p:cNvSpPr>
          <p:nvPr/>
        </p:nvSpPr>
        <p:spPr bwMode="auto">
          <a:xfrm>
            <a:off x="3929058" y="2357430"/>
            <a:ext cx="965200" cy="642938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>
                <a:latin typeface="+mj-lt"/>
                <a:cs typeface="HGP明朝E"/>
              </a:rPr>
              <a:t>Датчик </a:t>
            </a:r>
          </a:p>
          <a:p>
            <a:pPr algn="ctr"/>
            <a:r>
              <a:rPr lang="ru-RU" altLang="ja-JP" sz="1400" dirty="0">
                <a:latin typeface="+mj-lt"/>
                <a:cs typeface="HGP明朝E"/>
              </a:rPr>
              <a:t>давления</a:t>
            </a:r>
            <a:endParaRPr lang="en-US" altLang="ja-JP" sz="1400" dirty="0">
              <a:latin typeface="+mj-lt"/>
              <a:cs typeface="HGP明朝E"/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2857488" y="2928934"/>
            <a:ext cx="931870" cy="857256"/>
            <a:chOff x="3711568" y="3330562"/>
            <a:chExt cx="1447800" cy="114776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0246" name="AutoShape 10"/>
            <p:cNvSpPr>
              <a:spLocks noChangeArrowheads="1"/>
            </p:cNvSpPr>
            <p:nvPr/>
          </p:nvSpPr>
          <p:spPr bwMode="auto">
            <a:xfrm>
              <a:off x="3711568" y="4021125"/>
              <a:ext cx="1447800" cy="4572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передатчик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sp>
          <p:nvSpPr>
            <p:cNvPr id="10249" name="Rectangle 19"/>
            <p:cNvSpPr>
              <a:spLocks noChangeArrowheads="1"/>
            </p:cNvSpPr>
            <p:nvPr/>
          </p:nvSpPr>
          <p:spPr bwMode="auto">
            <a:xfrm>
              <a:off x="3756018" y="3330562"/>
              <a:ext cx="1357312" cy="4270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антенна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cxnSp>
          <p:nvCxnSpPr>
            <p:cNvPr id="10251" name="AutoShape 30"/>
            <p:cNvCxnSpPr>
              <a:cxnSpLocks noChangeShapeType="1"/>
              <a:stCxn id="10246" idx="0"/>
              <a:endCxn id="10249" idx="2"/>
            </p:cNvCxnSpPr>
            <p:nvPr/>
          </p:nvCxnSpPr>
          <p:spPr bwMode="auto">
            <a:xfrm rot="16200000">
              <a:off x="4303705" y="3889363"/>
              <a:ext cx="263525" cy="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261" name="AutoShape 52"/>
          <p:cNvSpPr>
            <a:spLocks noChangeArrowheads="1"/>
          </p:cNvSpPr>
          <p:nvPr/>
        </p:nvSpPr>
        <p:spPr bwMode="auto">
          <a:xfrm>
            <a:off x="2342064" y="1905341"/>
            <a:ext cx="6616709" cy="424973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10262" name="Text Box 16"/>
          <p:cNvSpPr txBox="1">
            <a:spLocks noChangeArrowheads="1"/>
          </p:cNvSpPr>
          <p:nvPr/>
        </p:nvSpPr>
        <p:spPr bwMode="auto">
          <a:xfrm>
            <a:off x="5459405" y="1643050"/>
            <a:ext cx="109260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altLang="ja-JP" dirty="0" smtClean="0">
                <a:latin typeface="Constantia" pitchFamily="18" charset="0"/>
                <a:cs typeface="HGP明朝E"/>
              </a:rPr>
              <a:t>Спутник</a:t>
            </a:r>
            <a:endParaRPr lang="en-US" altLang="ja-JP" dirty="0">
              <a:latin typeface="Constantia" pitchFamily="18" charset="0"/>
              <a:cs typeface="HGP明朝E"/>
            </a:endParaRPr>
          </a:p>
        </p:txBody>
      </p:sp>
      <p:sp>
        <p:nvSpPr>
          <p:cNvPr id="10264" name="AutoShape 53"/>
          <p:cNvSpPr>
            <a:spLocks noChangeArrowheads="1"/>
          </p:cNvSpPr>
          <p:nvPr/>
        </p:nvSpPr>
        <p:spPr bwMode="auto">
          <a:xfrm rot="6031086">
            <a:off x="1992994" y="2785699"/>
            <a:ext cx="442803" cy="1035173"/>
          </a:xfrm>
          <a:prstGeom prst="lightningBol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786711" y="4030210"/>
            <a:ext cx="965200" cy="642938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Датчик</a:t>
            </a:r>
          </a:p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Ускорения</a:t>
            </a:r>
            <a:endParaRPr lang="en-US" altLang="ja-JP" sz="1400" dirty="0" smtClean="0">
              <a:latin typeface="+mj-lt"/>
              <a:cs typeface="HGP明朝E"/>
            </a:endParaRPr>
          </a:p>
        </p:txBody>
      </p:sp>
      <p:cxnSp>
        <p:nvCxnSpPr>
          <p:cNvPr id="56" name="Shape 55"/>
          <p:cNvCxnSpPr>
            <a:stCxn id="10246" idx="2"/>
            <a:endCxn id="10242" idx="1"/>
          </p:cNvCxnSpPr>
          <p:nvPr/>
        </p:nvCxnSpPr>
        <p:spPr>
          <a:xfrm rot="16200000" flipH="1">
            <a:off x="4053283" y="3056329"/>
            <a:ext cx="574675" cy="2034395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10245" idx="2"/>
          </p:cNvCxnSpPr>
          <p:nvPr/>
        </p:nvCxnSpPr>
        <p:spPr>
          <a:xfrm rot="16200000" flipH="1">
            <a:off x="4384670" y="3027356"/>
            <a:ext cx="1000136" cy="946160"/>
          </a:xfrm>
          <a:prstGeom prst="bentConnector3">
            <a:avLst>
              <a:gd name="adj1" fmla="val 1004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/>
          <p:cNvCxnSpPr/>
          <p:nvPr/>
        </p:nvCxnSpPr>
        <p:spPr>
          <a:xfrm rot="16200000" flipH="1">
            <a:off x="6168579" y="3187043"/>
            <a:ext cx="869392" cy="186030"/>
          </a:xfrm>
          <a:prstGeom prst="bentConnector3">
            <a:avLst>
              <a:gd name="adj1" fmla="val 515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10242" idx="3"/>
            <a:endCxn id="49" idx="1"/>
          </p:cNvCxnSpPr>
          <p:nvPr/>
        </p:nvCxnSpPr>
        <p:spPr>
          <a:xfrm flipV="1">
            <a:off x="7286644" y="4351679"/>
            <a:ext cx="500067" cy="9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8"/>
          <p:cNvSpPr>
            <a:spLocks noChangeArrowheads="1"/>
          </p:cNvSpPr>
          <p:nvPr/>
        </p:nvSpPr>
        <p:spPr bwMode="auto">
          <a:xfrm>
            <a:off x="7042005" y="5376945"/>
            <a:ext cx="822324" cy="500066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камера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99" name="AutoShape 8"/>
          <p:cNvSpPr>
            <a:spLocks noChangeArrowheads="1"/>
          </p:cNvSpPr>
          <p:nvPr/>
        </p:nvSpPr>
        <p:spPr bwMode="auto">
          <a:xfrm>
            <a:off x="7786710" y="2928934"/>
            <a:ext cx="965200" cy="64293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dirty="0" smtClean="0">
                <a:latin typeface="+mj-lt"/>
                <a:cs typeface="HGP明朝E"/>
              </a:rPr>
              <a:t>GPS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348029" y="5376945"/>
            <a:ext cx="696519" cy="500066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память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5357818" y="3714752"/>
            <a:ext cx="1928826" cy="129222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2000" b="1" dirty="0" smtClean="0">
                <a:latin typeface="+mj-lt"/>
                <a:cs typeface="HGP明朝E"/>
              </a:rPr>
              <a:t>ATmega128</a:t>
            </a:r>
            <a:endParaRPr lang="en-US" altLang="ja-JP" sz="2000" b="1" dirty="0">
              <a:latin typeface="+mj-lt"/>
              <a:cs typeface="HGP明朝E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048061" y="2321709"/>
            <a:ext cx="1490508" cy="714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Датчик температуры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00966" y="5222966"/>
            <a:ext cx="1656184" cy="671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Датчик пыли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6" name="Shape 55"/>
          <p:cNvCxnSpPr>
            <a:stCxn id="13" idx="0"/>
          </p:cNvCxnSpPr>
          <p:nvPr/>
        </p:nvCxnSpPr>
        <p:spPr>
          <a:xfrm rot="5400000" flipH="1" flipV="1">
            <a:off x="4379641" y="4244789"/>
            <a:ext cx="527594" cy="142876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Что такое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CanSat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?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424936" cy="66247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  </a:t>
            </a:r>
            <a:r>
              <a:rPr 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Cansat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– инновационный научно-образовательный проект по запуску школьных спутников. Организаторы проекта в России – НИИЯФ МГУ.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  </a:t>
            </a:r>
            <a:r>
              <a:rPr 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Cansat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– это действующая модель 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микроспутника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весом до 350 граммов.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 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Спутник запускается ракетой до определенной высоты которая определяется по лигам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: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Юниор, 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Регуляр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, Высшая, Студенческая и ГИРД-2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-214338"/>
            <a:ext cx="8183880" cy="172211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Работа над проектом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4" name="Picture 2" descr="C:\Users\авы\Downloads\Bw3v5spSwZ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908720"/>
            <a:ext cx="4429156" cy="22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авы\Downloads\5OwrKFaE1G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0" y="1788535"/>
            <a:ext cx="4143404" cy="38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авы\Downloads\_YbT4UhIP9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59" y="3356992"/>
            <a:ext cx="4429156" cy="29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>
          <a:xfrm>
            <a:off x="2837782" y="2197289"/>
            <a:ext cx="1418581" cy="1080120"/>
          </a:xfrm>
          <a:prstGeom prst="wedgeRoundRectCallout">
            <a:avLst>
              <a:gd name="adj1" fmla="val -36067"/>
              <a:gd name="adj2" fmla="val 109251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aettenschweiler" panose="020B0706040902060204" pitchFamily="34" charset="0"/>
              </a:rPr>
              <a:t>Научная нагрузка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827584" y="1124018"/>
            <a:ext cx="2141985" cy="1073271"/>
          </a:xfrm>
          <a:prstGeom prst="wedgeRoundRectCallout">
            <a:avLst>
              <a:gd name="adj1" fmla="val 29561"/>
              <a:gd name="adj2" fmla="val 209594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aettenschweiler" panose="020B0706040902060204" pitchFamily="34" charset="0"/>
              </a:rPr>
              <a:t>Микроконтроллер</a:t>
            </a:r>
          </a:p>
          <a:p>
            <a:pPr algn="ctr"/>
            <a:r>
              <a:rPr lang="en-US" sz="2400" dirty="0">
                <a:latin typeface="Haettenschweiler" panose="020B0706040902060204" pitchFamily="34" charset="0"/>
              </a:rPr>
              <a:t>A</a:t>
            </a:r>
            <a:r>
              <a:rPr lang="en-US" sz="2400" dirty="0" smtClean="0">
                <a:latin typeface="Haettenschweiler" panose="020B0706040902060204" pitchFamily="34" charset="0"/>
              </a:rPr>
              <a:t>tmega128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-180528" y="2350511"/>
            <a:ext cx="2232248" cy="799663"/>
          </a:xfrm>
          <a:prstGeom prst="wedgeRoundRectCallout">
            <a:avLst>
              <a:gd name="adj1" fmla="val 19427"/>
              <a:gd name="adj2" fmla="val 156588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aettenschweiler" panose="020B0706040902060204" pitchFamily="34" charset="0"/>
              </a:rPr>
              <a:t>Радиопередатчик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5580112" y="3717361"/>
            <a:ext cx="1656184" cy="647743"/>
          </a:xfrm>
          <a:prstGeom prst="wedgeRoundRectCallout">
            <a:avLst>
              <a:gd name="adj1" fmla="val -10944"/>
              <a:gd name="adj2" fmla="val 58286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aettenschweiler" panose="020B0706040902060204" pitchFamily="34" charset="0"/>
              </a:rPr>
              <a:t>Датчик пыли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6228184" y="5725725"/>
            <a:ext cx="1512168" cy="505766"/>
          </a:xfrm>
          <a:prstGeom prst="wedgeRoundRectCallout">
            <a:avLst>
              <a:gd name="adj1" fmla="val -38162"/>
              <a:gd name="adj2" fmla="val -12209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aettenschweiler" panose="020B0706040902060204" pitchFamily="34" charset="0"/>
              </a:rPr>
              <a:t>GPS</a:t>
            </a:r>
            <a:r>
              <a:rPr lang="ru-RU" sz="2400" dirty="0" smtClean="0">
                <a:latin typeface="Haettenschweiler" panose="020B0706040902060204" pitchFamily="34" charset="0"/>
              </a:rPr>
              <a:t>-модуль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7439914" y="3375241"/>
            <a:ext cx="1656184" cy="684240"/>
          </a:xfrm>
          <a:prstGeom prst="wedgeRoundRectCallout">
            <a:avLst>
              <a:gd name="adj1" fmla="val -19704"/>
              <a:gd name="adj2" fmla="val 12269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aettenschweiler" panose="020B0706040902060204" pitchFamily="34" charset="0"/>
              </a:rPr>
              <a:t>Аккумулятор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7956376" y="5646187"/>
            <a:ext cx="1187624" cy="664843"/>
          </a:xfrm>
          <a:prstGeom prst="wedgeRoundRectCallout">
            <a:avLst>
              <a:gd name="adj1" fmla="val -41475"/>
              <a:gd name="adj2" fmla="val -119966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aettenschweiler" panose="020B0706040902060204" pitchFamily="34" charset="0"/>
              </a:rPr>
              <a:t>Камера</a:t>
            </a:r>
            <a:endParaRPr lang="ru-RU" sz="2400" dirty="0">
              <a:latin typeface="Haettenschweiler" panose="020B0706040902060204" pitchFamily="34" charset="0"/>
            </a:endParaRP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4701742" y="1007042"/>
            <a:ext cx="1756740" cy="781493"/>
          </a:xfrm>
          <a:prstGeom prst="wedgeRoundRectCallout">
            <a:avLst>
              <a:gd name="adj1" fmla="val -2965"/>
              <a:gd name="adj2" fmla="val 155605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Haettenschweiler" panose="020B0706040902060204" pitchFamily="34" charset="0"/>
              </a:rPr>
              <a:t>CanSat</a:t>
            </a:r>
            <a:endParaRPr lang="en-US" sz="3200" dirty="0" smtClean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9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5776" y="116632"/>
            <a:ext cx="7869890" cy="99874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Impact" panose="020B0806030902050204" pitchFamily="34" charset="0"/>
              </a:rPr>
              <a:t>Конструктор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844824"/>
            <a:ext cx="7398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</a:rPr>
              <a:t>Механический каркас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</a:rPr>
              <a:t>Три платы: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</a:rPr>
              <a:t>Микроконтроллер Atmega128;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</a:rPr>
              <a:t>Научная нагрузка ( датчики температуры, давления и акселерометр);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err="1">
                <a:latin typeface="Haettenschweiler" panose="020B0706040902060204" pitchFamily="34" charset="0"/>
              </a:rPr>
              <a:t>Радиомодуль</a:t>
            </a:r>
            <a:r>
              <a:rPr lang="ru-RU" sz="3200" dirty="0">
                <a:latin typeface="Haettenschweiler" panose="020B0706040902060204" pitchFamily="34" charset="0"/>
              </a:rPr>
              <a:t> (трансивер), частота 430 </a:t>
            </a:r>
            <a:r>
              <a:rPr lang="ru-RU" sz="3200" dirty="0" err="1">
                <a:latin typeface="Haettenschweiler" panose="020B0706040902060204" pitchFamily="34" charset="0"/>
              </a:rPr>
              <a:t>мгц</a:t>
            </a:r>
            <a:r>
              <a:rPr lang="ru-RU" sz="3200" dirty="0">
                <a:latin typeface="Haettenschweiler" panose="020B070604090206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339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7289" y="-99392"/>
            <a:ext cx="9151289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Миссии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 </a:t>
            </a:r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нашего спутника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sz="4000" dirty="0" smtClean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И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змерение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температуры и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давления на траектории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             спуска. </a:t>
            </a:r>
            <a:endParaRPr lang="en-US" sz="32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П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олучение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и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интерпретация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данных с 3х осевого акселерометра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Построение траектории спуска спутника исходя из полученных данных.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влажности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Съёмка местности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Сравнение данных измерения двух барометров разного типа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температуры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количества пыли </a:t>
            </a:r>
            <a:endParaRPr lang="en-US" sz="32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Передать телеметрию по радиоканалу на наземную приемную станцию</a:t>
            </a:r>
          </a:p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4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78010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Цель нашего аппарата и зачем он нужен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5410" y="1916832"/>
            <a:ext cx="9048590" cy="3672408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Наш аппарат нужен для эко</a:t>
            </a:r>
            <a:r>
              <a:rPr lang="en-US" sz="3600" dirty="0" smtClean="0">
                <a:latin typeface="Haettenschweiler" panose="020B0706040902060204" pitchFamily="34" charset="0"/>
                <a:cs typeface="Times New Roman" pitchFamily="18" charset="0"/>
              </a:rPr>
              <a:t>-</a:t>
            </a: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мониторинга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Наш аппарат измеряет количество пыли в местности.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Мы хотим сделать наш город Якутск экологически чистым и стараемся бороться с нашей главной проблемой в городе – пылью и смогом.</a:t>
            </a:r>
            <a:endParaRPr lang="en-US" sz="36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В ближайшем будущем  мы хотим взяться за очистку нашего города, а потом и городами у которых проблемы с пылью</a:t>
            </a:r>
            <a:endParaRPr lang="ru-RU" sz="3600" dirty="0">
              <a:latin typeface="Haettenschweiler" panose="020B070604090206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4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8600"/>
            <a:ext cx="7772400" cy="178010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Что мы </a:t>
            </a:r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используем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?</a:t>
            </a:r>
            <a:endParaRPr lang="ru-RU" sz="4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2132856"/>
            <a:ext cx="7488832" cy="3240360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dirty="0">
                <a:latin typeface="Haettenschweiler" panose="020B0706040902060204" pitchFamily="34" charset="0"/>
              </a:rPr>
              <a:t/>
            </a:r>
            <a:br>
              <a:rPr lang="en-US" dirty="0">
                <a:latin typeface="Haettenschweiler" panose="020B0706040902060204" pitchFamily="34" charset="0"/>
              </a:rPr>
            </a:b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>Мы используем для программирования нашего аппарата язык </a:t>
            </a:r>
            <a:r>
              <a:rPr lang="en-US" sz="9800" dirty="0">
                <a:latin typeface="Haettenschweiler" panose="020B0706040902060204" pitchFamily="34" charset="0"/>
                <a:cs typeface="Times New Roman" pitchFamily="18" charset="0"/>
              </a:rPr>
              <a:t>C++ </a:t>
            </a: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/>
            </a:r>
            <a:b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>в основном наш аппарат стандартный и отличается от базового конструктора </a:t>
            </a:r>
            <a:r>
              <a:rPr lang="ru-RU" sz="9800" dirty="0" smtClean="0">
                <a:latin typeface="Haettenschweiler" panose="020B0706040902060204" pitchFamily="34" charset="0"/>
                <a:cs typeface="Times New Roman" pitchFamily="18" charset="0"/>
              </a:rPr>
              <a:t>тем, </a:t>
            </a: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>что в нем встроен </a:t>
            </a:r>
            <a:r>
              <a:rPr lang="en-US" sz="9800" dirty="0">
                <a:latin typeface="Haettenschweiler" panose="020B0706040902060204" pitchFamily="34" charset="0"/>
                <a:cs typeface="Times New Roman" pitchFamily="18" charset="0"/>
              </a:rPr>
              <a:t>GPS </a:t>
            </a:r>
            <a:r>
              <a:rPr lang="ru-RU" sz="9800" dirty="0" smtClean="0">
                <a:latin typeface="Haettenschweiler" panose="020B0706040902060204" pitchFamily="34" charset="0"/>
                <a:cs typeface="Times New Roman" pitchFamily="18" charset="0"/>
              </a:rPr>
              <a:t>модуль, камера</a:t>
            </a:r>
            <a:r>
              <a:rPr lang="ru-RU" sz="9800" dirty="0">
                <a:latin typeface="Haettenschweiler" panose="020B0706040902060204" pitchFamily="34" charset="0"/>
              </a:rPr>
              <a:t> </a:t>
            </a:r>
            <a:r>
              <a:rPr lang="ru-RU" sz="9800" dirty="0" smtClean="0">
                <a:latin typeface="Haettenschweiler" panose="020B0706040902060204" pitchFamily="34" charset="0"/>
              </a:rPr>
              <a:t>и датчик пыли.</a:t>
            </a:r>
            <a:endParaRPr lang="ru-RU" sz="98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powerpointstore.com_15</Template>
  <TotalTime>1891</TotalTime>
  <Words>913</Words>
  <Application>Microsoft Office PowerPoint</Application>
  <PresentationFormat>Экран (4:3)</PresentationFormat>
  <Paragraphs>197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Команда «Кыырай» Республика (Саха) Якутия г. Якутск МАОУ « Саха политехнический лицей »  </vt:lpstr>
      <vt:lpstr>Состав команды «Кыырай»</vt:lpstr>
      <vt:lpstr>Блок-диаграмма Спутника </vt:lpstr>
      <vt:lpstr>Что такое CanSat?</vt:lpstr>
      <vt:lpstr>Работа над проектом:</vt:lpstr>
      <vt:lpstr>Конструктор</vt:lpstr>
      <vt:lpstr>Презентация PowerPoint</vt:lpstr>
      <vt:lpstr>Цель нашего аппарата и зачем он нужен:</vt:lpstr>
      <vt:lpstr>Что мы используем?</vt:lpstr>
      <vt:lpstr>Презентация PowerPoint</vt:lpstr>
      <vt:lpstr>Презентация PowerPoint</vt:lpstr>
      <vt:lpstr>Система спасения</vt:lpstr>
      <vt:lpstr>Расчёт купола парашюта</vt:lpstr>
      <vt:lpstr>Датчик пыли -  GP2Y1010AU0F </vt:lpstr>
      <vt:lpstr>Микроконтроллер:</vt:lpstr>
      <vt:lpstr>Микроконтроллер:</vt:lpstr>
      <vt:lpstr>Датчик температуры DS18B20</vt:lpstr>
      <vt:lpstr>Датчик давления BMP280</vt:lpstr>
      <vt:lpstr>Акселерометр ADXL345</vt:lpstr>
      <vt:lpstr>Радио-модуль E01-ML01SP2</vt:lpstr>
      <vt:lpstr>GPS-модуль NEO-6M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Depo</dc:creator>
  <cp:lastModifiedBy>авы</cp:lastModifiedBy>
  <cp:revision>117</cp:revision>
  <dcterms:created xsi:type="dcterms:W3CDTF">2017-01-16T06:21:57Z</dcterms:created>
  <dcterms:modified xsi:type="dcterms:W3CDTF">2019-01-28T05:54:58Z</dcterms:modified>
</cp:coreProperties>
</file>